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4"/>
  </p:notesMasterIdLst>
  <p:sldIdLst>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64"/>
    <p:restoredTop sz="96377" autoAdjust="0"/>
  </p:normalViewPr>
  <p:slideViewPr>
    <p:cSldViewPr snapToGrid="0">
      <p:cViewPr varScale="1">
        <p:scale>
          <a:sx n="116" d="100"/>
          <a:sy n="116" d="100"/>
        </p:scale>
        <p:origin x="216" y="4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D755A8-12C4-4B41-95E7-F41282D5620B}" type="datetimeFigureOut">
              <a:rPr lang="en-US" smtClean="0"/>
              <a:pPr/>
              <a:t>7/31/22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2784C9-795E-483A-8031-3A81073AC489}" type="slidenum">
              <a:rPr lang="en-US" smtClean="0"/>
              <a:pPr/>
              <a:t>‹#›</a:t>
            </a:fld>
            <a:endParaRPr lang="en-US" dirty="0"/>
          </a:p>
        </p:txBody>
      </p:sp>
    </p:spTree>
    <p:extLst>
      <p:ext uri="{BB962C8B-B14F-4D97-AF65-F5344CB8AC3E}">
        <p14:creationId xmlns:p14="http://schemas.microsoft.com/office/powerpoint/2010/main" val="675896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Hello everyone, my name is Trevor, I’m from the IRES Cyprus program, and my project is Quantum Machine Learning for Solar Panel Fault Detection.</a:t>
            </a:r>
          </a:p>
          <a:p>
            <a:endParaRPr lang="en-US" dirty="0"/>
          </a:p>
          <a:p>
            <a:r>
              <a:rPr lang="en-US" dirty="0"/>
              <a:t>In order to maximize the efficiency of the power outputted by Solar Panels, it is necessary to detect and diagnose faults within a circuit of panels. This is because a faulty panel can cause neighboring panels to also experience reductions in power output. An effective method to solve this issue is using machine learning algorithms designed for the classification of faults. Additionally, quantum methods for these models are to be explored for their current efficacy.</a:t>
            </a:r>
          </a:p>
          <a:p>
            <a:endParaRPr lang="en-US" dirty="0"/>
          </a:p>
          <a:p>
            <a:r>
              <a:rPr lang="en-US" dirty="0"/>
              <a:t>In this project we took a solar array dataset containing 10 features with 5 classifications. These classifications included 4 faults including Shaded, Short Circuited, Degraded, and Soiled, with the final classification being standard conditions.</a:t>
            </a:r>
          </a:p>
          <a:p>
            <a:endParaRPr lang="en-US" dirty="0"/>
          </a:p>
          <a:p>
            <a:r>
              <a:rPr lang="en-US" dirty="0"/>
              <a:t>The data was normalized with the labels being converted to one-hot encoding for tests involving multi-</a:t>
            </a:r>
            <a:r>
              <a:rPr lang="en-US" dirty="0" err="1"/>
              <a:t>classifcation</a:t>
            </a:r>
            <a:r>
              <a:rPr lang="en-US" dirty="0"/>
              <a:t> and to ease future tests involving binary classification. For my tests, I decided to take the Short Circuit data and test it against the standard condition data. This was to reduce the data set and the computational load for future quantum tests.</a:t>
            </a:r>
          </a:p>
          <a:p>
            <a:endParaRPr lang="en-US" dirty="0"/>
          </a:p>
          <a:p>
            <a:r>
              <a:rPr lang="en-US" dirty="0"/>
              <a:t>The data was then trained on three classical models to obtain a baseline: logistic regression, a support vector machine, and a neural network.</a:t>
            </a:r>
          </a:p>
          <a:p>
            <a:endParaRPr lang="en-US" dirty="0"/>
          </a:p>
          <a:p>
            <a:r>
              <a:rPr lang="en-US" dirty="0"/>
              <a:t>Hyperparameters for each of these machines was adjusted in order to maximize accuracy when presented the test data.</a:t>
            </a:r>
          </a:p>
          <a:p>
            <a:endParaRPr lang="en-US" dirty="0"/>
          </a:p>
          <a:p>
            <a:r>
              <a:rPr lang="en-US" dirty="0"/>
              <a:t>Results, including accuracy and F-score were taken to measure the effectiveness of the models.</a:t>
            </a:r>
          </a:p>
          <a:p>
            <a:endParaRPr lang="en-US" dirty="0"/>
          </a:p>
          <a:p>
            <a:r>
              <a:rPr lang="en-US" dirty="0"/>
              <a:t>In my future research, these classical models will be compared to quantum models of the same type to measure their current effectiveness for classifying solar data.</a:t>
            </a:r>
          </a:p>
        </p:txBody>
      </p:sp>
      <p:sp>
        <p:nvSpPr>
          <p:cNvPr id="4" name="Slide Number Placeholder 3"/>
          <p:cNvSpPr>
            <a:spLocks noGrp="1"/>
          </p:cNvSpPr>
          <p:nvPr>
            <p:ph type="sldNum" sz="quarter" idx="10"/>
          </p:nvPr>
        </p:nvSpPr>
        <p:spPr/>
        <p:txBody>
          <a:bodyPr/>
          <a:lstStyle/>
          <a:p>
            <a:fld id="{102784C9-795E-483A-8031-3A81073AC489}" type="slidenum">
              <a:rPr lang="en-US" smtClean="0"/>
              <a:pPr/>
              <a:t>1</a:t>
            </a:fld>
            <a:endParaRPr lang="en-US" dirty="0"/>
          </a:p>
        </p:txBody>
      </p:sp>
    </p:spTree>
    <p:extLst>
      <p:ext uri="{BB962C8B-B14F-4D97-AF65-F5344CB8AC3E}">
        <p14:creationId xmlns:p14="http://schemas.microsoft.com/office/powerpoint/2010/main" val="1527569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7402544-FC00-436D-A3C9-43EF2162B288}" type="datetimeFigureOut">
              <a:rPr lang="en-US" smtClean="0"/>
              <a:pPr/>
              <a:t>7/31/22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4BB60A-0C72-452D-8292-8C3F71967DFB}" type="slidenum">
              <a:rPr lang="en-US" smtClean="0"/>
              <a:pPr/>
              <a:t>‹#›</a:t>
            </a:fld>
            <a:endParaRPr lang="en-US" dirty="0"/>
          </a:p>
        </p:txBody>
      </p:sp>
    </p:spTree>
    <p:extLst>
      <p:ext uri="{BB962C8B-B14F-4D97-AF65-F5344CB8AC3E}">
        <p14:creationId xmlns:p14="http://schemas.microsoft.com/office/powerpoint/2010/main" val="1814564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402544-FC00-436D-A3C9-43EF2162B288}" type="datetimeFigureOut">
              <a:rPr lang="en-US" smtClean="0"/>
              <a:pPr/>
              <a:t>7/31/22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4BB60A-0C72-452D-8292-8C3F71967DFB}" type="slidenum">
              <a:rPr lang="en-US" smtClean="0"/>
              <a:pPr/>
              <a:t>‹#›</a:t>
            </a:fld>
            <a:endParaRPr lang="en-US" dirty="0"/>
          </a:p>
        </p:txBody>
      </p:sp>
    </p:spTree>
    <p:extLst>
      <p:ext uri="{BB962C8B-B14F-4D97-AF65-F5344CB8AC3E}">
        <p14:creationId xmlns:p14="http://schemas.microsoft.com/office/powerpoint/2010/main" val="2198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402544-FC00-436D-A3C9-43EF2162B288}" type="datetimeFigureOut">
              <a:rPr lang="en-US" smtClean="0"/>
              <a:pPr/>
              <a:t>7/31/22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4BB60A-0C72-452D-8292-8C3F71967DFB}" type="slidenum">
              <a:rPr lang="en-US" smtClean="0"/>
              <a:pPr/>
              <a:t>‹#›</a:t>
            </a:fld>
            <a:endParaRPr lang="en-US" dirty="0"/>
          </a:p>
        </p:txBody>
      </p:sp>
    </p:spTree>
    <p:extLst>
      <p:ext uri="{BB962C8B-B14F-4D97-AF65-F5344CB8AC3E}">
        <p14:creationId xmlns:p14="http://schemas.microsoft.com/office/powerpoint/2010/main" val="1325317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7402544-FC00-436D-A3C9-43EF2162B288}" type="datetimeFigureOut">
              <a:rPr lang="en-US" smtClean="0"/>
              <a:pPr/>
              <a:t>7/31/22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44BB60A-0C72-452D-8292-8C3F71967DFB}"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9"/>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28E1476-FAE6-44C2-ADB4-8871FD3A0A7E}" type="datetimeFigureOut">
              <a:rPr lang="en-US" smtClean="0"/>
              <a:t>7/31/22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91ED94-292C-4A4C-B030-509C30006AA9}" type="slidenum">
              <a:rPr lang="en-US" smtClean="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8E1476-FAE6-44C2-ADB4-8871FD3A0A7E}" type="datetimeFigureOut">
              <a:rPr lang="en-US" smtClean="0"/>
              <a:t>7/31/22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91ED94-292C-4A4C-B030-509C30006AA9}" type="slidenum">
              <a:rPr lang="en-US" smtClean="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4"/>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8E1476-FAE6-44C2-ADB4-8871FD3A0A7E}" type="datetimeFigureOut">
              <a:rPr lang="en-US" smtClean="0"/>
              <a:t>7/31/22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91ED94-292C-4A4C-B030-509C30006AA9}" type="slidenum">
              <a:rPr lang="en-US" smtClean="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4"/>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4"/>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28E1476-FAE6-44C2-ADB4-8871FD3A0A7E}" type="datetimeFigureOut">
              <a:rPr lang="en-US" smtClean="0"/>
              <a:t>7/31/22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91ED94-292C-4A4C-B030-509C30006AA9}" type="slidenum">
              <a:rPr lang="en-US" smtClean="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2" y="1535113"/>
            <a:ext cx="53863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2"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7" y="1535113"/>
            <a:ext cx="538956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7" y="2174875"/>
            <a:ext cx="538956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28E1476-FAE6-44C2-ADB4-8871FD3A0A7E}" type="datetimeFigureOut">
              <a:rPr lang="en-US" smtClean="0"/>
              <a:t>7/31/22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B91ED94-292C-4A4C-B030-509C30006AA9}" type="slidenum">
              <a:rPr lang="en-US" smtClean="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28E1476-FAE6-44C2-ADB4-8871FD3A0A7E}" type="datetimeFigureOut">
              <a:rPr lang="en-US" smtClean="0"/>
              <a:t>7/31/22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B91ED94-292C-4A4C-B030-509C30006AA9}" type="slidenum">
              <a:rPr lang="en-US" smtClean="0"/>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8E1476-FAE6-44C2-ADB4-8871FD3A0A7E}" type="datetimeFigureOut">
              <a:rPr lang="en-US" smtClean="0"/>
              <a:t>7/31/22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B91ED94-292C-4A4C-B030-509C30006AA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402544-FC00-436D-A3C9-43EF2162B288}" type="datetimeFigureOut">
              <a:rPr lang="en-US" smtClean="0"/>
              <a:pPr/>
              <a:t>7/31/22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4BB60A-0C72-452D-8292-8C3F71967DFB}" type="slidenum">
              <a:rPr lang="en-US" smtClean="0"/>
              <a:pPr/>
              <a:t>‹#›</a:t>
            </a:fld>
            <a:endParaRPr lang="en-US" dirty="0"/>
          </a:p>
        </p:txBody>
      </p:sp>
    </p:spTree>
    <p:extLst>
      <p:ext uri="{BB962C8B-B14F-4D97-AF65-F5344CB8AC3E}">
        <p14:creationId xmlns:p14="http://schemas.microsoft.com/office/powerpoint/2010/main" val="9549814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266" y="273054"/>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1435103"/>
            <a:ext cx="40116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8E1476-FAE6-44C2-ADB4-8871FD3A0A7E}" type="datetimeFigureOut">
              <a:rPr lang="en-US" smtClean="0"/>
              <a:t>7/31/22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91ED94-292C-4A4C-B030-509C30006AA9}" type="slidenum">
              <a:rPr lang="en-US" smtClean="0"/>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8E1476-FAE6-44C2-ADB4-8871FD3A0A7E}" type="datetimeFigureOut">
              <a:rPr lang="en-US" smtClean="0"/>
              <a:t>7/31/22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91ED94-292C-4A4C-B030-509C30006AA9}" type="slidenum">
              <a:rPr lang="en-US" smtClean="0"/>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8E1476-FAE6-44C2-ADB4-8871FD3A0A7E}" type="datetimeFigureOut">
              <a:rPr lang="en-US" smtClean="0"/>
              <a:t>7/31/22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91ED94-292C-4A4C-B030-509C30006AA9}" type="slidenum">
              <a:rPr lang="en-US" smtClean="0"/>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2"/>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8E1476-FAE6-44C2-ADB4-8871FD3A0A7E}" type="datetimeFigureOut">
              <a:rPr lang="en-US" smtClean="0"/>
              <a:t>7/31/22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91ED94-292C-4A4C-B030-509C30006AA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7402544-FC00-436D-A3C9-43EF2162B288}" type="datetimeFigureOut">
              <a:rPr lang="en-US" smtClean="0"/>
              <a:pPr/>
              <a:t>7/31/22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4BB60A-0C72-452D-8292-8C3F71967DFB}" type="slidenum">
              <a:rPr lang="en-US" smtClean="0"/>
              <a:pPr/>
              <a:t>‹#›</a:t>
            </a:fld>
            <a:endParaRPr lang="en-US" dirty="0"/>
          </a:p>
        </p:txBody>
      </p:sp>
    </p:spTree>
    <p:extLst>
      <p:ext uri="{BB962C8B-B14F-4D97-AF65-F5344CB8AC3E}">
        <p14:creationId xmlns:p14="http://schemas.microsoft.com/office/powerpoint/2010/main" val="234170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402544-FC00-436D-A3C9-43EF2162B288}" type="datetimeFigureOut">
              <a:rPr lang="en-US" smtClean="0"/>
              <a:pPr/>
              <a:t>7/31/22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4BB60A-0C72-452D-8292-8C3F71967DFB}" type="slidenum">
              <a:rPr lang="en-US" smtClean="0"/>
              <a:pPr/>
              <a:t>‹#›</a:t>
            </a:fld>
            <a:endParaRPr lang="en-US" dirty="0"/>
          </a:p>
        </p:txBody>
      </p:sp>
    </p:spTree>
    <p:extLst>
      <p:ext uri="{BB962C8B-B14F-4D97-AF65-F5344CB8AC3E}">
        <p14:creationId xmlns:p14="http://schemas.microsoft.com/office/powerpoint/2010/main" val="2070361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402544-FC00-436D-A3C9-43EF2162B288}" type="datetimeFigureOut">
              <a:rPr lang="en-US" smtClean="0"/>
              <a:pPr/>
              <a:t>7/31/22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44BB60A-0C72-452D-8292-8C3F71967DFB}" type="slidenum">
              <a:rPr lang="en-US" smtClean="0"/>
              <a:pPr/>
              <a:t>‹#›</a:t>
            </a:fld>
            <a:endParaRPr lang="en-US" dirty="0"/>
          </a:p>
        </p:txBody>
      </p:sp>
    </p:spTree>
    <p:extLst>
      <p:ext uri="{BB962C8B-B14F-4D97-AF65-F5344CB8AC3E}">
        <p14:creationId xmlns:p14="http://schemas.microsoft.com/office/powerpoint/2010/main" val="915205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7402544-FC00-436D-A3C9-43EF2162B288}" type="datetimeFigureOut">
              <a:rPr lang="en-US" smtClean="0"/>
              <a:pPr/>
              <a:t>7/31/22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44BB60A-0C72-452D-8292-8C3F71967DFB}" type="slidenum">
              <a:rPr lang="en-US" smtClean="0"/>
              <a:pPr/>
              <a:t>‹#›</a:t>
            </a:fld>
            <a:endParaRPr lang="en-US" dirty="0"/>
          </a:p>
        </p:txBody>
      </p:sp>
    </p:spTree>
    <p:extLst>
      <p:ext uri="{BB962C8B-B14F-4D97-AF65-F5344CB8AC3E}">
        <p14:creationId xmlns:p14="http://schemas.microsoft.com/office/powerpoint/2010/main" val="1271987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402544-FC00-436D-A3C9-43EF2162B288}" type="datetimeFigureOut">
              <a:rPr lang="en-US" smtClean="0"/>
              <a:pPr/>
              <a:t>7/31/22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44BB60A-0C72-452D-8292-8C3F71967DFB}" type="slidenum">
              <a:rPr lang="en-US" smtClean="0"/>
              <a:pPr/>
              <a:t>‹#›</a:t>
            </a:fld>
            <a:endParaRPr lang="en-US" dirty="0"/>
          </a:p>
        </p:txBody>
      </p:sp>
    </p:spTree>
    <p:extLst>
      <p:ext uri="{BB962C8B-B14F-4D97-AF65-F5344CB8AC3E}">
        <p14:creationId xmlns:p14="http://schemas.microsoft.com/office/powerpoint/2010/main" val="1237688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7402544-FC00-436D-A3C9-43EF2162B288}" type="datetimeFigureOut">
              <a:rPr lang="en-US" smtClean="0"/>
              <a:pPr/>
              <a:t>7/31/22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4BB60A-0C72-452D-8292-8C3F71967DFB}" type="slidenum">
              <a:rPr lang="en-US" smtClean="0"/>
              <a:pPr/>
              <a:t>‹#›</a:t>
            </a:fld>
            <a:endParaRPr lang="en-US" dirty="0"/>
          </a:p>
        </p:txBody>
      </p:sp>
    </p:spTree>
    <p:extLst>
      <p:ext uri="{BB962C8B-B14F-4D97-AF65-F5344CB8AC3E}">
        <p14:creationId xmlns:p14="http://schemas.microsoft.com/office/powerpoint/2010/main" val="3231252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7402544-FC00-436D-A3C9-43EF2162B288}" type="datetimeFigureOut">
              <a:rPr lang="en-US" smtClean="0"/>
              <a:pPr/>
              <a:t>7/31/22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4BB60A-0C72-452D-8292-8C3F71967DFB}" type="slidenum">
              <a:rPr lang="en-US" smtClean="0"/>
              <a:pPr/>
              <a:t>‹#›</a:t>
            </a:fld>
            <a:endParaRPr lang="en-US" dirty="0"/>
          </a:p>
        </p:txBody>
      </p:sp>
    </p:spTree>
    <p:extLst>
      <p:ext uri="{BB962C8B-B14F-4D97-AF65-F5344CB8AC3E}">
        <p14:creationId xmlns:p14="http://schemas.microsoft.com/office/powerpoint/2010/main" val="2884648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402544-FC00-436D-A3C9-43EF2162B288}" type="datetimeFigureOut">
              <a:rPr lang="en-US" smtClean="0"/>
              <a:pPr/>
              <a:t>7/31/22</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4BB60A-0C72-452D-8292-8C3F71967DFB}" type="slidenum">
              <a:rPr lang="en-US" smtClean="0"/>
              <a:pPr/>
              <a:t>‹#›</a:t>
            </a:fld>
            <a:endParaRPr lang="en-US" dirty="0"/>
          </a:p>
        </p:txBody>
      </p:sp>
    </p:spTree>
    <p:extLst>
      <p:ext uri="{BB962C8B-B14F-4D97-AF65-F5344CB8AC3E}">
        <p14:creationId xmlns:p14="http://schemas.microsoft.com/office/powerpoint/2010/main" val="2844915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4"/>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4"/>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8E1476-FAE6-44C2-ADB4-8871FD3A0A7E}" type="datetimeFigureOut">
              <a:rPr lang="en-US" smtClean="0"/>
              <a:t>7/31/22</a:t>
            </a:fld>
            <a:endParaRPr lang="en-US" dirty="0"/>
          </a:p>
        </p:txBody>
      </p:sp>
      <p:sp>
        <p:nvSpPr>
          <p:cNvPr id="5" name="Footer Placeholder 4"/>
          <p:cNvSpPr>
            <a:spLocks noGrp="1"/>
          </p:cNvSpPr>
          <p:nvPr>
            <p:ph type="ftr" sz="quarter" idx="3"/>
          </p:nvPr>
        </p:nvSpPr>
        <p:spPr>
          <a:xfrm>
            <a:off x="4165600" y="6356354"/>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4"/>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1ED94-292C-4A4C-B030-509C30006AA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3F64032D-276A-A546-9EF5-23C8408D45A0}"/>
              </a:ext>
            </a:extLst>
          </p:cNvPr>
          <p:cNvSpPr txBox="1"/>
          <p:nvPr/>
        </p:nvSpPr>
        <p:spPr>
          <a:xfrm>
            <a:off x="146837" y="1132438"/>
            <a:ext cx="7762945" cy="1997919"/>
          </a:xfrm>
          <a:prstGeom prst="rect">
            <a:avLst/>
          </a:prstGeom>
          <a:noFill/>
        </p:spPr>
        <p:txBody>
          <a:bodyPr wrap="square" rtlCol="0">
            <a:spAutoFit/>
          </a:bodyPr>
          <a:lstStyle/>
          <a:p>
            <a:pPr marL="342900" indent="-342900">
              <a:lnSpc>
                <a:spcPct val="150000"/>
              </a:lnSpc>
              <a:buFont typeface="Wingdings" panose="05000000000000000000" pitchFamily="2" charset="2"/>
              <a:buChar char="q"/>
            </a:pPr>
            <a:r>
              <a:rPr lang="en-US" sz="1400" dirty="0"/>
              <a:t>Dataset contains 10 features with 5 classifications: 4 faults and standard test conditions</a:t>
            </a:r>
          </a:p>
          <a:p>
            <a:pPr marL="342900" indent="-342900">
              <a:lnSpc>
                <a:spcPct val="150000"/>
              </a:lnSpc>
              <a:buFont typeface="Wingdings" panose="05000000000000000000" pitchFamily="2" charset="2"/>
              <a:buChar char="q"/>
            </a:pPr>
            <a:r>
              <a:rPr lang="en-US" sz="1400" dirty="0"/>
              <a:t>Pre-process data (normalization, one-hot encoding, binary classification split, train/test split)</a:t>
            </a:r>
          </a:p>
          <a:p>
            <a:pPr marL="342900" indent="-342900">
              <a:lnSpc>
                <a:spcPct val="150000"/>
              </a:lnSpc>
              <a:buFont typeface="Wingdings" panose="05000000000000000000" pitchFamily="2" charset="2"/>
              <a:buChar char="q"/>
            </a:pPr>
            <a:r>
              <a:rPr lang="en-US" sz="1400" dirty="0"/>
              <a:t>Train logistic regression, support vector machine, and neural network models</a:t>
            </a:r>
          </a:p>
          <a:p>
            <a:pPr marL="342900" indent="-342900">
              <a:lnSpc>
                <a:spcPct val="150000"/>
              </a:lnSpc>
              <a:buFont typeface="Wingdings" panose="05000000000000000000" pitchFamily="2" charset="2"/>
              <a:buChar char="q"/>
            </a:pPr>
            <a:r>
              <a:rPr lang="en-US" sz="1400" dirty="0"/>
              <a:t>Adjust hyperparameters (epochs, solver, penalty, activation function, hidden layers)</a:t>
            </a:r>
          </a:p>
          <a:p>
            <a:pPr marL="342900" indent="-342900">
              <a:lnSpc>
                <a:spcPct val="150000"/>
              </a:lnSpc>
              <a:buFont typeface="Wingdings" panose="05000000000000000000" pitchFamily="2" charset="2"/>
              <a:buChar char="q"/>
            </a:pPr>
            <a:r>
              <a:rPr lang="en-US" sz="1400" dirty="0"/>
              <a:t>Record results (accuracy, recall, precision, F-score)</a:t>
            </a:r>
          </a:p>
          <a:p>
            <a:pPr marL="342900" indent="-342900">
              <a:lnSpc>
                <a:spcPct val="150000"/>
              </a:lnSpc>
              <a:buFont typeface="Wingdings" panose="05000000000000000000" pitchFamily="2" charset="2"/>
              <a:buChar char="q"/>
            </a:pPr>
            <a:r>
              <a:rPr lang="en-US" sz="1400" dirty="0"/>
              <a:t>Test results against quantum versions of these models</a:t>
            </a:r>
          </a:p>
        </p:txBody>
      </p:sp>
      <p:pic>
        <p:nvPicPr>
          <p:cNvPr id="17" name="Picture 16" descr="A picture containing text, clipart&#10;&#10;Description automatically generated">
            <a:extLst>
              <a:ext uri="{FF2B5EF4-FFF2-40B4-BE49-F238E27FC236}">
                <a16:creationId xmlns:a16="http://schemas.microsoft.com/office/drawing/2014/main" id="{DDC1695A-E143-9F44-AD27-69C9A8A731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8764" y="5778951"/>
            <a:ext cx="1879600" cy="850900"/>
          </a:xfrm>
          <a:prstGeom prst="rect">
            <a:avLst/>
          </a:prstGeom>
        </p:spPr>
      </p:pic>
      <p:pic>
        <p:nvPicPr>
          <p:cNvPr id="6" name="Content Placeholder 5"/>
          <p:cNvPicPr>
            <a:picLocks noGrp="1" noChangeAspect="1"/>
          </p:cNvPicPr>
          <p:nvPr>
            <p:ph idx="1"/>
          </p:nvPr>
        </p:nvPicPr>
        <p:blipFill>
          <a:blip r:embed="rId4" cstate="print"/>
          <a:stretch>
            <a:fillRect/>
          </a:stretch>
        </p:blipFill>
        <p:spPr>
          <a:xfrm>
            <a:off x="5616887" y="5591203"/>
            <a:ext cx="953725" cy="958310"/>
          </a:xfrm>
          <a:prstGeom prst="rect">
            <a:avLst/>
          </a:prstGeom>
        </p:spPr>
      </p:pic>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80931" y="5804270"/>
            <a:ext cx="1633283" cy="739680"/>
          </a:xfrm>
          <a:prstGeom prst="rect">
            <a:avLst/>
          </a:prstGeom>
        </p:spPr>
      </p:pic>
      <p:sp>
        <p:nvSpPr>
          <p:cNvPr id="3" name="Rectangle 2">
            <a:extLst>
              <a:ext uri="{FF2B5EF4-FFF2-40B4-BE49-F238E27FC236}">
                <a16:creationId xmlns:a16="http://schemas.microsoft.com/office/drawing/2014/main" id="{79B3C1B9-BE02-934F-A1E7-1C86333BCE4E}"/>
              </a:ext>
            </a:extLst>
          </p:cNvPr>
          <p:cNvSpPr/>
          <p:nvPr/>
        </p:nvSpPr>
        <p:spPr>
          <a:xfrm>
            <a:off x="0" y="6543950"/>
            <a:ext cx="12192000" cy="317399"/>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369783" y="-65971"/>
            <a:ext cx="7744945" cy="1067831"/>
          </a:xfrm>
        </p:spPr>
        <p:txBody>
          <a:bodyPr>
            <a:normAutofit/>
          </a:bodyPr>
          <a:lstStyle/>
          <a:p>
            <a:pPr algn="ctr"/>
            <a:r>
              <a:rPr lang="en-US" sz="2400" dirty="0"/>
              <a:t>Quantum Machine Learning for Solar Panel Fault Detection</a:t>
            </a:r>
          </a:p>
        </p:txBody>
      </p:sp>
      <p:sp>
        <p:nvSpPr>
          <p:cNvPr id="7" name="TextBox 6"/>
          <p:cNvSpPr txBox="1"/>
          <p:nvPr/>
        </p:nvSpPr>
        <p:spPr>
          <a:xfrm>
            <a:off x="-91383" y="6559097"/>
            <a:ext cx="5864802" cy="276999"/>
          </a:xfrm>
          <a:prstGeom prst="rect">
            <a:avLst/>
          </a:prstGeom>
          <a:noFill/>
        </p:spPr>
        <p:txBody>
          <a:bodyPr wrap="square" rtlCol="0">
            <a:spAutoFit/>
          </a:bodyPr>
          <a:lstStyle/>
          <a:p>
            <a:pPr algn="ctr" defTabSz="2633081">
              <a:defRPr/>
            </a:pPr>
            <a:r>
              <a:rPr lang="en-US" sz="1200" kern="0" dirty="0">
                <a:solidFill>
                  <a:srgbClr val="292934"/>
                </a:solidFill>
              </a:rPr>
              <a:t>Sensor Signal and Information Processing Center: http://</a:t>
            </a:r>
            <a:r>
              <a:rPr lang="en-US" sz="1200" kern="0" dirty="0" err="1">
                <a:solidFill>
                  <a:srgbClr val="292934"/>
                </a:solidFill>
              </a:rPr>
              <a:t>sensip.asu.edu</a:t>
            </a:r>
            <a:r>
              <a:rPr lang="en-US" sz="1200" kern="0" dirty="0">
                <a:solidFill>
                  <a:srgbClr val="292934"/>
                </a:solidFill>
              </a:rPr>
              <a:t>/</a:t>
            </a:r>
            <a:r>
              <a:rPr lang="en-US" sz="1200" kern="0" dirty="0" err="1">
                <a:solidFill>
                  <a:srgbClr val="292934"/>
                </a:solidFill>
              </a:rPr>
              <a:t>nsf</a:t>
            </a:r>
            <a:r>
              <a:rPr lang="en-US" sz="1200" kern="0" dirty="0">
                <a:solidFill>
                  <a:srgbClr val="292934"/>
                </a:solidFill>
              </a:rPr>
              <a:t>-</a:t>
            </a:r>
            <a:r>
              <a:rPr lang="en-US" sz="1200" kern="0" dirty="0" err="1">
                <a:solidFill>
                  <a:srgbClr val="292934"/>
                </a:solidFill>
              </a:rPr>
              <a:t>ires</a:t>
            </a:r>
            <a:r>
              <a:rPr lang="en-US" sz="1200" kern="0" dirty="0">
                <a:solidFill>
                  <a:srgbClr val="292934"/>
                </a:solidFill>
              </a:rPr>
              <a:t>-project</a:t>
            </a:r>
          </a:p>
        </p:txBody>
      </p:sp>
      <p:sp>
        <p:nvSpPr>
          <p:cNvPr id="9" name="Text Placeholder 22"/>
          <p:cNvSpPr txBox="1">
            <a:spLocks/>
          </p:cNvSpPr>
          <p:nvPr/>
        </p:nvSpPr>
        <p:spPr bwMode="auto">
          <a:xfrm>
            <a:off x="3203147" y="464794"/>
            <a:ext cx="6329232" cy="531920"/>
          </a:xfrm>
          <a:prstGeom prst="rect">
            <a:avLst/>
          </a:prstGeom>
        </p:spPr>
        <p:txBody>
          <a:bodyPr vert="horz" lIns="91440" tIns="45720" rIns="91440" bIns="45720" rtlCol="0">
            <a:noAutofit/>
          </a:bodyPr>
          <a:lstStyle>
            <a:lvl1pPr marL="0" indent="0" algn="l" defTabSz="2759546" rtl="0" eaLnBrk="1" latinLnBrk="0" hangingPunct="1">
              <a:lnSpc>
                <a:spcPct val="100000"/>
              </a:lnSpc>
              <a:spcBef>
                <a:spcPts val="0"/>
              </a:spcBef>
              <a:buClr>
                <a:schemeClr val="accent2"/>
              </a:buClr>
              <a:buFont typeface="Arial" panose="020B0604020202020204" pitchFamily="34" charset="0"/>
              <a:buNone/>
              <a:defRPr sz="3200" kern="1200">
                <a:solidFill>
                  <a:schemeClr val="bg1"/>
                </a:solidFill>
                <a:latin typeface="+mn-lt"/>
                <a:ea typeface="+mn-ea"/>
                <a:cs typeface="+mn-cs"/>
              </a:defRPr>
            </a:lvl1pPr>
            <a:lvl2pPr marL="0" indent="0" algn="l" defTabSz="2759546" rtl="0" eaLnBrk="1" latinLnBrk="0" hangingPunct="1">
              <a:lnSpc>
                <a:spcPct val="100000"/>
              </a:lnSpc>
              <a:spcBef>
                <a:spcPts val="0"/>
              </a:spcBef>
              <a:buClr>
                <a:schemeClr val="accent2"/>
              </a:buClr>
              <a:buFont typeface="Arial" panose="020B0604020202020204" pitchFamily="34" charset="0"/>
              <a:buNone/>
              <a:defRPr sz="1509" kern="1200">
                <a:solidFill>
                  <a:schemeClr val="bg1"/>
                </a:solidFill>
                <a:latin typeface="+mn-lt"/>
                <a:ea typeface="+mn-ea"/>
                <a:cs typeface="+mn-cs"/>
              </a:defRPr>
            </a:lvl2pPr>
            <a:lvl3pPr marL="0" indent="0" algn="l" defTabSz="2759546" rtl="0" eaLnBrk="1" latinLnBrk="0" hangingPunct="1">
              <a:lnSpc>
                <a:spcPct val="100000"/>
              </a:lnSpc>
              <a:spcBef>
                <a:spcPts val="0"/>
              </a:spcBef>
              <a:buClr>
                <a:schemeClr val="accent2"/>
              </a:buClr>
              <a:buFont typeface="Arial" panose="020B0604020202020204" pitchFamily="34" charset="0"/>
              <a:buNone/>
              <a:defRPr sz="1509" kern="1200">
                <a:solidFill>
                  <a:schemeClr val="bg1"/>
                </a:solidFill>
                <a:latin typeface="+mn-lt"/>
                <a:ea typeface="+mn-ea"/>
                <a:cs typeface="+mn-cs"/>
              </a:defRPr>
            </a:lvl3pPr>
            <a:lvl4pPr marL="0" indent="0" algn="l" defTabSz="2759546" rtl="0" eaLnBrk="1" latinLnBrk="0" hangingPunct="1">
              <a:lnSpc>
                <a:spcPct val="100000"/>
              </a:lnSpc>
              <a:spcBef>
                <a:spcPts val="0"/>
              </a:spcBef>
              <a:buClr>
                <a:schemeClr val="accent2"/>
              </a:buClr>
              <a:buFont typeface="Arial" panose="020B0604020202020204" pitchFamily="34" charset="0"/>
              <a:buNone/>
              <a:defRPr sz="1509" kern="1200">
                <a:solidFill>
                  <a:schemeClr val="bg1"/>
                </a:solidFill>
                <a:latin typeface="+mn-lt"/>
                <a:ea typeface="+mn-ea"/>
                <a:cs typeface="+mn-cs"/>
              </a:defRPr>
            </a:lvl4pPr>
            <a:lvl5pPr marL="0" indent="0" algn="l" defTabSz="2759546" rtl="0" eaLnBrk="1" latinLnBrk="0" hangingPunct="1">
              <a:lnSpc>
                <a:spcPct val="100000"/>
              </a:lnSpc>
              <a:spcBef>
                <a:spcPts val="0"/>
              </a:spcBef>
              <a:buClr>
                <a:schemeClr val="accent2"/>
              </a:buClr>
              <a:buFont typeface="Arial" panose="020B0604020202020204" pitchFamily="34" charset="0"/>
              <a:buNone/>
              <a:defRPr sz="1509" kern="1200">
                <a:solidFill>
                  <a:schemeClr val="bg1"/>
                </a:solidFill>
                <a:latin typeface="+mn-lt"/>
                <a:ea typeface="+mn-ea"/>
                <a:cs typeface="+mn-cs"/>
              </a:defRPr>
            </a:lvl5pPr>
            <a:lvl6pPr marL="0" indent="0" algn="l" defTabSz="2759546" rtl="0" eaLnBrk="1" latinLnBrk="0" hangingPunct="1">
              <a:lnSpc>
                <a:spcPct val="100000"/>
              </a:lnSpc>
              <a:spcBef>
                <a:spcPts val="0"/>
              </a:spcBef>
              <a:buClr>
                <a:schemeClr val="accent2"/>
              </a:buClr>
              <a:buFont typeface="Arial" panose="020B0604020202020204" pitchFamily="34" charset="0"/>
              <a:buNone/>
              <a:defRPr sz="1509" kern="1200">
                <a:solidFill>
                  <a:schemeClr val="bg1"/>
                </a:solidFill>
                <a:latin typeface="+mn-lt"/>
                <a:ea typeface="+mn-ea"/>
                <a:cs typeface="+mn-cs"/>
              </a:defRPr>
            </a:lvl6pPr>
            <a:lvl7pPr marL="0" indent="0" algn="l" defTabSz="2759546" rtl="0" eaLnBrk="1" latinLnBrk="0" hangingPunct="1">
              <a:lnSpc>
                <a:spcPct val="100000"/>
              </a:lnSpc>
              <a:spcBef>
                <a:spcPts val="0"/>
              </a:spcBef>
              <a:buClr>
                <a:schemeClr val="accent2"/>
              </a:buClr>
              <a:buFont typeface="Arial" panose="020B0604020202020204" pitchFamily="34" charset="0"/>
              <a:buNone/>
              <a:defRPr sz="1509" kern="1200">
                <a:solidFill>
                  <a:schemeClr val="bg1"/>
                </a:solidFill>
                <a:latin typeface="+mn-lt"/>
                <a:ea typeface="+mn-ea"/>
                <a:cs typeface="+mn-cs"/>
              </a:defRPr>
            </a:lvl7pPr>
            <a:lvl8pPr marL="0" indent="0" algn="l" defTabSz="2759546" rtl="0" eaLnBrk="1" latinLnBrk="0" hangingPunct="1">
              <a:lnSpc>
                <a:spcPct val="100000"/>
              </a:lnSpc>
              <a:spcBef>
                <a:spcPts val="0"/>
              </a:spcBef>
              <a:buClr>
                <a:schemeClr val="accent2"/>
              </a:buClr>
              <a:buFont typeface="Arial" panose="020B0604020202020204" pitchFamily="34" charset="0"/>
              <a:buNone/>
              <a:defRPr sz="1509" kern="1200">
                <a:solidFill>
                  <a:schemeClr val="bg1"/>
                </a:solidFill>
                <a:latin typeface="+mn-lt"/>
                <a:ea typeface="+mn-ea"/>
                <a:cs typeface="+mn-cs"/>
              </a:defRPr>
            </a:lvl8pPr>
            <a:lvl9pPr marL="0" indent="0" algn="l" defTabSz="2759546" rtl="0" eaLnBrk="1" latinLnBrk="0" hangingPunct="1">
              <a:lnSpc>
                <a:spcPct val="100000"/>
              </a:lnSpc>
              <a:spcBef>
                <a:spcPts val="0"/>
              </a:spcBef>
              <a:buClr>
                <a:schemeClr val="accent2"/>
              </a:buClr>
              <a:buFont typeface="Arial" panose="020B0604020202020204" pitchFamily="34" charset="0"/>
              <a:buNone/>
              <a:defRPr sz="1509" kern="1200">
                <a:solidFill>
                  <a:schemeClr val="bg1"/>
                </a:solidFill>
                <a:latin typeface="+mn-lt"/>
                <a:ea typeface="+mn-ea"/>
                <a:cs typeface="+mn-cs"/>
              </a:defRPr>
            </a:lvl9pPr>
          </a:lstStyle>
          <a:p>
            <a:pPr lvl="0" algn="ctr">
              <a:buClr>
                <a:srgbClr val="AD8F67"/>
              </a:buClr>
              <a:defRPr/>
            </a:pPr>
            <a:endParaRPr lang="en-US" sz="1600" b="1" baseline="30000" dirty="0">
              <a:solidFill>
                <a:srgbClr val="292934"/>
              </a:solidFill>
              <a:latin typeface="Calibri"/>
            </a:endParaRPr>
          </a:p>
          <a:p>
            <a:pPr lvl="0" algn="ctr">
              <a:buClr>
                <a:srgbClr val="AD8F67"/>
              </a:buClr>
              <a:defRPr/>
            </a:pPr>
            <a:r>
              <a:rPr lang="en-US" sz="1200" b="1" dirty="0">
                <a:solidFill>
                  <a:srgbClr val="292934"/>
                </a:solidFill>
                <a:latin typeface="Calibri"/>
              </a:rPr>
              <a:t>Trevor Irvin</a:t>
            </a:r>
            <a:r>
              <a:rPr lang="en-US" sz="1200" b="1" baseline="30000" dirty="0">
                <a:solidFill>
                  <a:srgbClr val="292934"/>
                </a:solidFill>
                <a:latin typeface="Calibri"/>
              </a:rPr>
              <a:t>1</a:t>
            </a:r>
            <a:r>
              <a:rPr lang="en-US" sz="1200" b="1" dirty="0">
                <a:solidFill>
                  <a:srgbClr val="292934"/>
                </a:solidFill>
                <a:latin typeface="Calibri"/>
              </a:rPr>
              <a:t>, </a:t>
            </a:r>
            <a:r>
              <a:rPr lang="en-US" sz="1200" b="1" dirty="0" err="1">
                <a:solidFill>
                  <a:srgbClr val="292934"/>
                </a:solidFill>
                <a:latin typeface="Calibri"/>
              </a:rPr>
              <a:t>Sameeksha</a:t>
            </a:r>
            <a:r>
              <a:rPr lang="en-US" sz="1200" b="1" dirty="0">
                <a:solidFill>
                  <a:srgbClr val="292934"/>
                </a:solidFill>
                <a:latin typeface="Calibri"/>
              </a:rPr>
              <a:t> Katoch</a:t>
            </a:r>
            <a:r>
              <a:rPr lang="en-US" sz="1200" b="1" baseline="30000" dirty="0">
                <a:solidFill>
                  <a:srgbClr val="292934"/>
                </a:solidFill>
                <a:latin typeface="Calibri"/>
              </a:rPr>
              <a:t>2</a:t>
            </a:r>
            <a:r>
              <a:rPr lang="en-US" sz="1200" b="1" dirty="0">
                <a:solidFill>
                  <a:srgbClr val="292934"/>
                </a:solidFill>
              </a:rPr>
              <a:t>, Andreas Spanias</a:t>
            </a:r>
            <a:r>
              <a:rPr lang="en-US" sz="1200" b="1" baseline="30000" dirty="0">
                <a:solidFill>
                  <a:srgbClr val="292934"/>
                </a:solidFill>
              </a:rPr>
              <a:t>2</a:t>
            </a:r>
            <a:r>
              <a:rPr lang="en-US" sz="1200" b="1" dirty="0">
                <a:solidFill>
                  <a:srgbClr val="292934"/>
                </a:solidFill>
              </a:rPr>
              <a:t>, Glen Uehara</a:t>
            </a:r>
            <a:r>
              <a:rPr lang="en-US" sz="1200" b="1" baseline="30000" dirty="0">
                <a:solidFill>
                  <a:srgbClr val="292934"/>
                </a:solidFill>
              </a:rPr>
              <a:t>2</a:t>
            </a:r>
            <a:endParaRPr lang="en-US" sz="1200" b="1" dirty="0">
              <a:solidFill>
                <a:srgbClr val="292934"/>
              </a:solidFill>
              <a:latin typeface="Calibri"/>
            </a:endParaRPr>
          </a:p>
        </p:txBody>
      </p:sp>
      <p:sp>
        <p:nvSpPr>
          <p:cNvPr id="56" name="TextBox 55">
            <a:extLst>
              <a:ext uri="{FF2B5EF4-FFF2-40B4-BE49-F238E27FC236}">
                <a16:creationId xmlns:a16="http://schemas.microsoft.com/office/drawing/2014/main" id="{CF216E4B-3DA2-3244-8B55-1FDC25CD67AE}"/>
              </a:ext>
            </a:extLst>
          </p:cNvPr>
          <p:cNvSpPr txBox="1"/>
          <p:nvPr/>
        </p:nvSpPr>
        <p:spPr>
          <a:xfrm>
            <a:off x="2776243" y="839881"/>
            <a:ext cx="7183040" cy="246221"/>
          </a:xfrm>
          <a:prstGeom prst="rect">
            <a:avLst/>
          </a:prstGeom>
          <a:noFill/>
        </p:spPr>
        <p:txBody>
          <a:bodyPr wrap="square" rtlCol="0">
            <a:spAutoFit/>
          </a:bodyPr>
          <a:lstStyle/>
          <a:p>
            <a:pPr algn="ctr"/>
            <a:r>
              <a:rPr lang="en-US" sz="1000" dirty="0"/>
              <a:t>[1] Ira A. Fulton Schools of Engineering at Arizona State University [2] School of ECEE at Arizona State University</a:t>
            </a:r>
          </a:p>
        </p:txBody>
      </p:sp>
      <p:pic>
        <p:nvPicPr>
          <p:cNvPr id="5" name="Picture 76" descr="engineering_logo.jpg"/>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026" y="5939492"/>
            <a:ext cx="1996753" cy="46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7531455" y="6568771"/>
            <a:ext cx="3267779" cy="276999"/>
          </a:xfrm>
          <a:prstGeom prst="rect">
            <a:avLst/>
          </a:prstGeom>
          <a:noFill/>
        </p:spPr>
        <p:txBody>
          <a:bodyPr wrap="square" rtlCol="0">
            <a:spAutoFit/>
          </a:bodyPr>
          <a:lstStyle/>
          <a:p>
            <a:r>
              <a:rPr lang="en-US" sz="1200" dirty="0"/>
              <a:t>IRES project sponsored  by NSF Award 1854273.</a:t>
            </a:r>
            <a:endParaRPr lang="en-US" sz="1200" dirty="0">
              <a:solidFill>
                <a:srgbClr val="FF0000"/>
              </a:solidFill>
            </a:endParaRPr>
          </a:p>
        </p:txBody>
      </p:sp>
      <p:pic>
        <p:nvPicPr>
          <p:cNvPr id="8" name="Picture 7" descr="A picture containing text&#10;&#10;Description automatically generated">
            <a:extLst>
              <a:ext uri="{FF2B5EF4-FFF2-40B4-BE49-F238E27FC236}">
                <a16:creationId xmlns:a16="http://schemas.microsoft.com/office/drawing/2014/main" id="{59C97AF0-7618-6E43-BA02-CCA357AA912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666516" y="5915181"/>
            <a:ext cx="1790700" cy="609600"/>
          </a:xfrm>
          <a:prstGeom prst="rect">
            <a:avLst/>
          </a:prstGeom>
        </p:spPr>
      </p:pic>
      <p:pic>
        <p:nvPicPr>
          <p:cNvPr id="18" name="Picture 17" descr="Diagram&#10;&#10;Description automatically generated">
            <a:extLst>
              <a:ext uri="{FF2B5EF4-FFF2-40B4-BE49-F238E27FC236}">
                <a16:creationId xmlns:a16="http://schemas.microsoft.com/office/drawing/2014/main" id="{7656EE33-7402-B88C-618E-5BDB61D89525}"/>
              </a:ext>
            </a:extLst>
          </p:cNvPr>
          <p:cNvPicPr>
            <a:picLocks noChangeAspect="1"/>
          </p:cNvPicPr>
          <p:nvPr/>
        </p:nvPicPr>
        <p:blipFill rotWithShape="1">
          <a:blip r:embed="rId8">
            <a:extLst>
              <a:ext uri="{28A0092B-C50C-407E-A947-70E740481C1C}">
                <a14:useLocalDpi xmlns:a14="http://schemas.microsoft.com/office/drawing/2010/main" val="0"/>
              </a:ext>
            </a:extLst>
          </a:blip>
          <a:srcRect l="1058" t="1584" r="1000" b="1056"/>
          <a:stretch/>
        </p:blipFill>
        <p:spPr>
          <a:xfrm>
            <a:off x="4386676" y="3957853"/>
            <a:ext cx="2958576" cy="1622417"/>
          </a:xfrm>
          <a:prstGeom prst="rect">
            <a:avLst/>
          </a:prstGeom>
        </p:spPr>
      </p:pic>
      <p:sp>
        <p:nvSpPr>
          <p:cNvPr id="25" name="TextBox 24">
            <a:extLst>
              <a:ext uri="{FF2B5EF4-FFF2-40B4-BE49-F238E27FC236}">
                <a16:creationId xmlns:a16="http://schemas.microsoft.com/office/drawing/2014/main" id="{CEF884F9-CB89-18CC-1D5A-AEFC2F6C2684}"/>
              </a:ext>
            </a:extLst>
          </p:cNvPr>
          <p:cNvSpPr txBox="1"/>
          <p:nvPr/>
        </p:nvSpPr>
        <p:spPr>
          <a:xfrm>
            <a:off x="7999413" y="3506808"/>
            <a:ext cx="1314450" cy="276999"/>
          </a:xfrm>
          <a:prstGeom prst="rect">
            <a:avLst/>
          </a:prstGeom>
          <a:noFill/>
        </p:spPr>
        <p:txBody>
          <a:bodyPr wrap="square" rtlCol="0">
            <a:spAutoFit/>
          </a:bodyPr>
          <a:lstStyle/>
          <a:p>
            <a:r>
              <a:rPr lang="en-US" sz="1200" dirty="0"/>
              <a:t>Neural Network</a:t>
            </a:r>
          </a:p>
        </p:txBody>
      </p:sp>
      <p:sp>
        <p:nvSpPr>
          <p:cNvPr id="30" name="TextBox 29">
            <a:extLst>
              <a:ext uri="{FF2B5EF4-FFF2-40B4-BE49-F238E27FC236}">
                <a16:creationId xmlns:a16="http://schemas.microsoft.com/office/drawing/2014/main" id="{40A1CF59-DF0D-CE5D-937C-F70E760BA02F}"/>
              </a:ext>
            </a:extLst>
          </p:cNvPr>
          <p:cNvSpPr txBox="1"/>
          <p:nvPr/>
        </p:nvSpPr>
        <p:spPr>
          <a:xfrm>
            <a:off x="10682302" y="1077590"/>
            <a:ext cx="1314450" cy="276999"/>
          </a:xfrm>
          <a:prstGeom prst="rect">
            <a:avLst/>
          </a:prstGeom>
          <a:noFill/>
        </p:spPr>
        <p:txBody>
          <a:bodyPr wrap="square" rtlCol="0">
            <a:spAutoFit/>
          </a:bodyPr>
          <a:lstStyle/>
          <a:p>
            <a:r>
              <a:rPr lang="en-US" sz="1200" dirty="0"/>
              <a:t>SVM</a:t>
            </a:r>
          </a:p>
        </p:txBody>
      </p:sp>
      <p:pic>
        <p:nvPicPr>
          <p:cNvPr id="29" name="Picture 28" descr="Chart, treemap chart&#10;&#10;Description automatically generated">
            <a:extLst>
              <a:ext uri="{FF2B5EF4-FFF2-40B4-BE49-F238E27FC236}">
                <a16:creationId xmlns:a16="http://schemas.microsoft.com/office/drawing/2014/main" id="{611445AD-8AFB-DE24-7D3A-2A7C44328E7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345253" y="1371801"/>
            <a:ext cx="2153820" cy="2153820"/>
          </a:xfrm>
          <a:prstGeom prst="rect">
            <a:avLst/>
          </a:prstGeom>
        </p:spPr>
      </p:pic>
      <p:sp>
        <p:nvSpPr>
          <p:cNvPr id="33" name="TextBox 32">
            <a:extLst>
              <a:ext uri="{FF2B5EF4-FFF2-40B4-BE49-F238E27FC236}">
                <a16:creationId xmlns:a16="http://schemas.microsoft.com/office/drawing/2014/main" id="{E2A31866-24E8-51C0-3A1B-8F4B9F6BBE85}"/>
              </a:ext>
            </a:extLst>
          </p:cNvPr>
          <p:cNvSpPr txBox="1"/>
          <p:nvPr/>
        </p:nvSpPr>
        <p:spPr>
          <a:xfrm>
            <a:off x="7909359" y="1077590"/>
            <a:ext cx="1446883" cy="276999"/>
          </a:xfrm>
          <a:prstGeom prst="rect">
            <a:avLst/>
          </a:prstGeom>
          <a:noFill/>
        </p:spPr>
        <p:txBody>
          <a:bodyPr wrap="square" rtlCol="0">
            <a:spAutoFit/>
          </a:bodyPr>
          <a:lstStyle/>
          <a:p>
            <a:r>
              <a:rPr lang="en-US" sz="1200" dirty="0"/>
              <a:t>Logistic Regression</a:t>
            </a:r>
          </a:p>
        </p:txBody>
      </p:sp>
      <p:pic>
        <p:nvPicPr>
          <p:cNvPr id="35" name="Picture 34" descr="Chart, treemap chart&#10;&#10;Description automatically generated">
            <a:extLst>
              <a:ext uri="{FF2B5EF4-FFF2-40B4-BE49-F238E27FC236}">
                <a16:creationId xmlns:a16="http://schemas.microsoft.com/office/drawing/2014/main" id="{4E4D9FE5-7872-B363-EA82-D24470E6153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345252" y="3738577"/>
            <a:ext cx="2153821" cy="2153821"/>
          </a:xfrm>
          <a:prstGeom prst="rect">
            <a:avLst/>
          </a:prstGeom>
        </p:spPr>
      </p:pic>
      <p:pic>
        <p:nvPicPr>
          <p:cNvPr id="37" name="Picture 36" descr="Chart, treemap chart&#10;&#10;Description automatically generated">
            <a:extLst>
              <a:ext uri="{FF2B5EF4-FFF2-40B4-BE49-F238E27FC236}">
                <a16:creationId xmlns:a16="http://schemas.microsoft.com/office/drawing/2014/main" id="{936A702C-F85A-2DAB-92DB-26BD7135970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666516" y="1376947"/>
            <a:ext cx="2153822" cy="2153822"/>
          </a:xfrm>
          <a:prstGeom prst="rect">
            <a:avLst/>
          </a:prstGeom>
        </p:spPr>
      </p:pic>
      <p:sp>
        <p:nvSpPr>
          <p:cNvPr id="38" name="TextBox 37">
            <a:extLst>
              <a:ext uri="{FF2B5EF4-FFF2-40B4-BE49-F238E27FC236}">
                <a16:creationId xmlns:a16="http://schemas.microsoft.com/office/drawing/2014/main" id="{8D9267A3-995E-089A-2315-24BBF1A50A1F}"/>
              </a:ext>
            </a:extLst>
          </p:cNvPr>
          <p:cNvSpPr txBox="1"/>
          <p:nvPr/>
        </p:nvSpPr>
        <p:spPr>
          <a:xfrm>
            <a:off x="10114728" y="4022826"/>
            <a:ext cx="2404768" cy="1200329"/>
          </a:xfrm>
          <a:prstGeom prst="rect">
            <a:avLst/>
          </a:prstGeom>
          <a:noFill/>
        </p:spPr>
        <p:txBody>
          <a:bodyPr wrap="square" rtlCol="0">
            <a:spAutoFit/>
          </a:bodyPr>
          <a:lstStyle/>
          <a:p>
            <a:r>
              <a:rPr lang="en-US" dirty="0"/>
              <a:t>Accuracies:</a:t>
            </a:r>
          </a:p>
          <a:p>
            <a:r>
              <a:rPr lang="en-US" dirty="0"/>
              <a:t>LR	88.76%</a:t>
            </a:r>
          </a:p>
          <a:p>
            <a:r>
              <a:rPr lang="en-US" dirty="0"/>
              <a:t>SVM	91.29%</a:t>
            </a:r>
          </a:p>
          <a:p>
            <a:r>
              <a:rPr lang="en-US" dirty="0"/>
              <a:t>NN	94.88%</a:t>
            </a:r>
          </a:p>
        </p:txBody>
      </p:sp>
      <p:pic>
        <p:nvPicPr>
          <p:cNvPr id="12" name="Picture 11" descr="Scatter chart&#10;&#10;Description automatically generated">
            <a:extLst>
              <a:ext uri="{FF2B5EF4-FFF2-40B4-BE49-F238E27FC236}">
                <a16:creationId xmlns:a16="http://schemas.microsoft.com/office/drawing/2014/main" id="{B1200583-E52F-64B5-6C9E-62519BC33A22}"/>
              </a:ext>
            </a:extLst>
          </p:cNvPr>
          <p:cNvPicPr>
            <a:picLocks noChangeAspect="1"/>
          </p:cNvPicPr>
          <p:nvPr/>
        </p:nvPicPr>
        <p:blipFill rotWithShape="1">
          <a:blip r:embed="rId12">
            <a:extLst>
              <a:ext uri="{28A0092B-C50C-407E-A947-70E740481C1C}">
                <a14:useLocalDpi xmlns:a14="http://schemas.microsoft.com/office/drawing/2010/main" val="0"/>
              </a:ext>
            </a:extLst>
          </a:blip>
          <a:srcRect t="15859"/>
          <a:stretch/>
        </p:blipFill>
        <p:spPr>
          <a:xfrm>
            <a:off x="769050" y="4507350"/>
            <a:ext cx="2500532" cy="1155490"/>
          </a:xfrm>
          <a:prstGeom prst="rect">
            <a:avLst/>
          </a:prstGeom>
        </p:spPr>
      </p:pic>
      <p:pic>
        <p:nvPicPr>
          <p:cNvPr id="14" name="Picture 13" descr="Diagram&#10;&#10;Description automatically generated">
            <a:extLst>
              <a:ext uri="{FF2B5EF4-FFF2-40B4-BE49-F238E27FC236}">
                <a16:creationId xmlns:a16="http://schemas.microsoft.com/office/drawing/2014/main" id="{F0CCC9BE-2350-B197-6191-CFD07DE75FA4}"/>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26576" y="3070402"/>
            <a:ext cx="3760100" cy="1498656"/>
          </a:xfrm>
          <a:prstGeom prst="rect">
            <a:avLst/>
          </a:prstGeom>
        </p:spPr>
      </p:pic>
      <p:sp>
        <p:nvSpPr>
          <p:cNvPr id="11" name="TextBox 10">
            <a:extLst>
              <a:ext uri="{FF2B5EF4-FFF2-40B4-BE49-F238E27FC236}">
                <a16:creationId xmlns:a16="http://schemas.microsoft.com/office/drawing/2014/main" id="{D57BA7D7-5BB1-3668-AC8A-9CA79146852C}"/>
              </a:ext>
            </a:extLst>
          </p:cNvPr>
          <p:cNvSpPr txBox="1"/>
          <p:nvPr/>
        </p:nvSpPr>
        <p:spPr>
          <a:xfrm>
            <a:off x="100720" y="3500705"/>
            <a:ext cx="914400" cy="369332"/>
          </a:xfrm>
          <a:prstGeom prst="rect">
            <a:avLst/>
          </a:prstGeom>
          <a:noFill/>
        </p:spPr>
        <p:txBody>
          <a:bodyPr wrap="square" rtlCol="0">
            <a:spAutoFit/>
          </a:bodyPr>
          <a:lstStyle/>
          <a:p>
            <a:r>
              <a:rPr lang="en-US" dirty="0"/>
              <a:t>SVM:</a:t>
            </a:r>
          </a:p>
        </p:txBody>
      </p:sp>
      <p:sp>
        <p:nvSpPr>
          <p:cNvPr id="15" name="TextBox 14">
            <a:extLst>
              <a:ext uri="{FF2B5EF4-FFF2-40B4-BE49-F238E27FC236}">
                <a16:creationId xmlns:a16="http://schemas.microsoft.com/office/drawing/2014/main" id="{75BD10B9-3737-7EB4-E257-AC12B5AE8371}"/>
              </a:ext>
            </a:extLst>
          </p:cNvPr>
          <p:cNvSpPr txBox="1"/>
          <p:nvPr/>
        </p:nvSpPr>
        <p:spPr>
          <a:xfrm>
            <a:off x="238032" y="4920541"/>
            <a:ext cx="777088" cy="369332"/>
          </a:xfrm>
          <a:prstGeom prst="rect">
            <a:avLst/>
          </a:prstGeom>
          <a:noFill/>
        </p:spPr>
        <p:txBody>
          <a:bodyPr wrap="square" rtlCol="0">
            <a:spAutoFit/>
          </a:bodyPr>
          <a:lstStyle/>
          <a:p>
            <a:r>
              <a:rPr lang="en-US" dirty="0"/>
              <a:t>LR:</a:t>
            </a:r>
          </a:p>
        </p:txBody>
      </p:sp>
      <p:sp>
        <p:nvSpPr>
          <p:cNvPr id="19" name="TextBox 18">
            <a:extLst>
              <a:ext uri="{FF2B5EF4-FFF2-40B4-BE49-F238E27FC236}">
                <a16:creationId xmlns:a16="http://schemas.microsoft.com/office/drawing/2014/main" id="{3A10E4E2-05C2-461F-954C-4657E0F497FF}"/>
              </a:ext>
            </a:extLst>
          </p:cNvPr>
          <p:cNvSpPr txBox="1"/>
          <p:nvPr/>
        </p:nvSpPr>
        <p:spPr>
          <a:xfrm>
            <a:off x="3800600" y="4715763"/>
            <a:ext cx="914400" cy="369332"/>
          </a:xfrm>
          <a:prstGeom prst="rect">
            <a:avLst/>
          </a:prstGeom>
          <a:noFill/>
        </p:spPr>
        <p:txBody>
          <a:bodyPr wrap="square" rtlCol="0">
            <a:spAutoFit/>
          </a:bodyPr>
          <a:lstStyle/>
          <a:p>
            <a:r>
              <a:rPr lang="en-US" dirty="0"/>
              <a:t>NN:</a:t>
            </a:r>
          </a:p>
        </p:txBody>
      </p:sp>
    </p:spTree>
    <p:extLst>
      <p:ext uri="{BB962C8B-B14F-4D97-AF65-F5344CB8AC3E}">
        <p14:creationId xmlns:p14="http://schemas.microsoft.com/office/powerpoint/2010/main" val="2040291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22185</TotalTime>
  <Words>471</Words>
  <Application>Microsoft Macintosh PowerPoint</Application>
  <PresentationFormat>Widescreen</PresentationFormat>
  <Paragraphs>38</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Calibri</vt:lpstr>
      <vt:lpstr>Calibri Light</vt:lpstr>
      <vt:lpstr>Wingdings</vt:lpstr>
      <vt:lpstr>Office Theme</vt:lpstr>
      <vt:lpstr>Custom Design</vt:lpstr>
      <vt:lpstr>Quantum Machine Learning for Solar Panel Fault Detection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Project</dc:title>
  <dc:creator>Uday Shankar Shanthamallu (Student)</dc:creator>
  <cp:lastModifiedBy>anushka shukla</cp:lastModifiedBy>
  <cp:revision>141</cp:revision>
  <cp:lastPrinted>2018-06-18T22:31:03Z</cp:lastPrinted>
  <dcterms:created xsi:type="dcterms:W3CDTF">2017-06-16T16:31:02Z</dcterms:created>
  <dcterms:modified xsi:type="dcterms:W3CDTF">2022-08-01T05:17:11Z</dcterms:modified>
</cp:coreProperties>
</file>